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82" r:id="rId4"/>
    <p:sldId id="283" r:id="rId5"/>
    <p:sldId id="288" r:id="rId6"/>
    <p:sldId id="284" r:id="rId7"/>
    <p:sldId id="285" r:id="rId8"/>
    <p:sldId id="286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3669F-46F6-4E72-9108-E7C18C2E0212}" type="datetimeFigureOut">
              <a:rPr lang="en-US" smtClean="0"/>
              <a:t>2015-04-29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F7374-BB64-4720-B5F3-DE9BF3DE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7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F7374-BB64-4720-B5F3-DE9BF3DE4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84663"/>
            <a:ext cx="9144000" cy="2125300"/>
          </a:xfr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CA9B102-E12D-4D3B-90DA-D64EC56F52DF}" type="datetime1">
              <a:rPr lang="en-US" smtClean="0"/>
              <a:pPr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s and Snap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18828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050827" y="2632101"/>
            <a:ext cx="3974224" cy="209754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966651" y="3930652"/>
            <a:ext cx="5917475" cy="2011680"/>
          </a:xfr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>
            <a:normAutofit/>
          </a:bodyPr>
          <a:lstStyle>
            <a:lvl1pPr marL="0" indent="0" algn="l">
              <a:buNone/>
              <a:defRPr lang="en-US" sz="1200" kern="1200" dirty="0">
                <a:blipFill>
                  <a:blip r:embed="rId2"/>
                  <a:tile tx="0" ty="0" sx="100000" sy="100000" flip="none" algn="tl"/>
                </a:blip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69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4724248" cy="444885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436324" y="2155371"/>
            <a:ext cx="5917475" cy="3984172"/>
          </a:xfr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>
            <a:normAutofit/>
          </a:bodyPr>
          <a:lstStyle>
            <a:lvl1pPr marL="0" indent="0" algn="l">
              <a:buNone/>
              <a:defRPr lang="en-US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4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72EEE66-BEC1-4432-84A4-93973CBEDB02}" type="datetime1">
              <a:rPr lang="en-US" smtClean="0"/>
              <a:pPr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7475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345473"/>
            <a:ext cx="7734300" cy="4831489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795413-45B1-465E-A48E-660E28F98362}" type="datetime1">
              <a:rPr lang="en-US" smtClean="0"/>
              <a:pPr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9351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4410" y="365125"/>
            <a:ext cx="5449389" cy="1325563"/>
          </a:xfrm>
        </p:spPr>
        <p:txBody>
          <a:bodyPr/>
          <a:lstStyle>
            <a:lvl1pPr algn="r"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v"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Font typeface="Wingdings" panose="05000000000000000000" pitchFamily="2" charset="2"/>
              <a:buChar char="q"/>
              <a:defRPr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 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46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8D4E-74C4-48F4-B2E8-B84618653BBF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1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v"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Font typeface="Wingdings" panose="05000000000000000000" pitchFamily="2" charset="2"/>
              <a:buChar char="q"/>
              <a:defRPr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Font typeface="Wingdings" panose="05000000000000000000" pitchFamily="2" charset="2"/>
              <a:buChar char="v"/>
              <a:defRPr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57300" indent="-342900">
              <a:buFont typeface="Wingdings" panose="05000000000000000000" pitchFamily="2" charset="2"/>
              <a:buChar char="q"/>
              <a:defRPr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ü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EA54D08-6B00-4C78-9A76-9528D5737B07}" type="datetime1">
              <a:rPr lang="en-US" smtClean="0"/>
              <a:pPr/>
              <a:t>2015-04-29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13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574" y="365125"/>
            <a:ext cx="5357813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9D2A407-D3FC-4B0C-ACCA-FBB532B80D26}" type="datetime1">
              <a:rPr lang="en-US" smtClean="0"/>
              <a:pPr/>
              <a:t>2015-04-29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9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C449-7AE8-4315-9BDE-2E500C54696E}" type="datetime1">
              <a:rPr lang="en-US" smtClean="0"/>
              <a:pPr/>
              <a:t>2015-04-29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00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1A85-3EBB-4814-B9B0-E57A3C9471F4}" type="datetime1">
              <a:rPr lang="en-US" smtClean="0"/>
              <a:t>2015-04-29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Jin Liu (jin.liu@soyatec.com)</a:t>
            </a:r>
          </a:p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7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6965"/>
            <a:ext cx="3932237" cy="764177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96964"/>
            <a:ext cx="6172200" cy="4655641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61142"/>
            <a:ext cx="3932237" cy="3891463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26F3F78-999B-47C2-920E-17F20D18B824}" type="datetime1">
              <a:rPr lang="en-US" smtClean="0"/>
              <a:pPr/>
              <a:t>2015-04-29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56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10788"/>
            <a:ext cx="3932237" cy="940526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410789"/>
            <a:ext cx="6172200" cy="4781005"/>
          </a:xfrm>
        </p:spPr>
        <p:txBody>
          <a:bodyPr/>
          <a:lstStyle>
            <a:lvl1pPr marL="0" indent="0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51314"/>
            <a:ext cx="3932237" cy="3840480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786027E-DFA0-4F70-81BA-B0675C9FA925}" type="datetime1">
              <a:rPr lang="en-US" smtClean="0"/>
              <a:pPr/>
              <a:t>2015-04-29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 l="-1000" t="-1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65222" y="365125"/>
            <a:ext cx="54885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F8BA092-FD5C-4354-858D-572A2E2EEF9E}" type="datetime1">
              <a:rPr lang="en-US" smtClean="0"/>
              <a:pPr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9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4" r:id="rId10"/>
    <p:sldLayoutId id="2147483665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accent5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v"/>
        <a:defRPr sz="2400" kern="1200">
          <a:solidFill>
            <a:schemeClr val="accent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q"/>
        <a:defRPr sz="2000" kern="1200">
          <a:solidFill>
            <a:schemeClr val="accent4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Eclipse Plug-in Development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SWT/JFace </a:t>
            </a:r>
            <a:r>
              <a:rPr lang="en-US" dirty="0"/>
              <a:t>Development Part 3</a:t>
            </a:r>
          </a:p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155-43F6-45CC-86B4-448769460138}" type="datetime1">
              <a:rPr lang="en-US" smtClean="0"/>
              <a:t>2015-04-29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GridLayout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GridData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Alignment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Indentation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Grab extra space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Span</a:t>
            </a:r>
          </a:p>
          <a:p>
            <a:pPr lvl="1"/>
            <a:r>
              <a:rPr lang="en-US" dirty="0" smtClean="0"/>
              <a:t> Minimum size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Exclude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185954" y="2155371"/>
            <a:ext cx="6858000" cy="3984172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GridData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GridData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grabExcessHorizontalSpace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// grab extra horizontal space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horizontalAlignment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GridData.</a:t>
            </a:r>
            <a:r>
              <a:rPr lang="en-US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FILL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BEGINNING, CENTER, </a:t>
            </a:r>
            <a:r>
              <a:rPr lang="en-US" b="1" i="1" dirty="0" smtClean="0">
                <a:solidFill>
                  <a:srgbClr val="3F7F5F"/>
                </a:solidFill>
                <a:latin typeface="Consolas" panose="020B0609020204030204" pitchFamily="49" charset="0"/>
              </a:rPr>
              <a:t>END and </a:t>
            </a:r>
            <a:r>
              <a:rPr lang="en-US" b="1" i="1" dirty="0">
                <a:solidFill>
                  <a:srgbClr val="3F7F5F"/>
                </a:solidFill>
                <a:latin typeface="Consolas" panose="020B0609020204030204" pitchFamily="49" charset="0"/>
              </a:rPr>
              <a:t>FILL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horizontalSpan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2;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2 columns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horizontalIndent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// from left side 1 pixels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1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GridLayout</a:t>
            </a:r>
            <a:endParaRPr lang="en-US" dirty="0"/>
          </a:p>
        </p:txBody>
      </p:sp>
      <p:pic>
        <p:nvPicPr>
          <p:cNvPr id="9" name="gridlay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3425" y="1825625"/>
            <a:ext cx="8183563" cy="435133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5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FormLayout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Margins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width and height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top, bottom, left and right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Spacing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FormLayout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u="sng" dirty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FormLayout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.marginWidth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.marginHeight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2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FormData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Preferred Size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width 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height</a:t>
            </a:r>
          </a:p>
          <a:p>
            <a:pPr lvl="1"/>
            <a:r>
              <a:rPr lang="en-US" dirty="0" smtClean="0"/>
              <a:t> Attachments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left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right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top 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FormData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data1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FormData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data1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(0, 0);</a:t>
            </a:r>
          </a:p>
          <a:p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data1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(0, 0);</a:t>
            </a:r>
          </a:p>
          <a:p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button1.setLayoutData(</a:t>
            </a:r>
            <a:r>
              <a:rPr lang="en-US" u="sng" dirty="0">
                <a:solidFill>
                  <a:srgbClr val="6A3E3E"/>
                </a:solidFill>
                <a:latin typeface="Consolas" panose="020B0609020204030204" pitchFamily="49" charset="0"/>
              </a:rPr>
              <a:t>data1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FormData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data2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FormData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data2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left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button1);</a:t>
            </a:r>
          </a:p>
          <a:p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data2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(0, 0);</a:t>
            </a:r>
          </a:p>
          <a:p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data2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right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(100, 0);</a:t>
            </a:r>
          </a:p>
          <a:p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button2.setLayoutData(</a:t>
            </a:r>
            <a:r>
              <a:rPr lang="en-US" u="sng" dirty="0">
                <a:solidFill>
                  <a:srgbClr val="6A3E3E"/>
                </a:solidFill>
                <a:latin typeface="Consolas" panose="020B0609020204030204" pitchFamily="49" charset="0"/>
              </a:rPr>
              <a:t>data2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81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FormAttachment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Mathematical Fraction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numerator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denominator (!= 0, default 100)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offset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Based on other Control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control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offset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alignment</a:t>
            </a:r>
          </a:p>
          <a:p>
            <a:pPr lvl="3"/>
            <a:r>
              <a:rPr lang="en-US" dirty="0" smtClean="0"/>
              <a:t> TOP, BOTTOM, LEFT, RIGHT, CENTER, DEFAULT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numerator);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numerator, offset);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numerator, denominator, offset);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control);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control, offset);</a:t>
            </a:r>
          </a:p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FormAttachment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control, offset, alignment);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3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FromLayout</a:t>
            </a:r>
            <a:endParaRPr lang="en-US" dirty="0"/>
          </a:p>
        </p:txBody>
      </p:sp>
      <p:pic>
        <p:nvPicPr>
          <p:cNvPr id="12" name="formlay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87538"/>
            <a:ext cx="10514013" cy="422751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6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Same size and location</a:t>
            </a:r>
          </a:p>
          <a:p>
            <a:r>
              <a:rPr lang="en-US" dirty="0" smtClean="0"/>
              <a:t>Top control</a:t>
            </a:r>
          </a:p>
          <a:p>
            <a:r>
              <a:rPr lang="en-US" dirty="0" smtClean="0"/>
              <a:t>Margins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width and height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StackLayout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StackLayout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marginHeight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marginWidth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topControl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someone;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7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StackLayout</a:t>
            </a:r>
            <a:endParaRPr lang="en-US" dirty="0"/>
          </a:p>
        </p:txBody>
      </p:sp>
      <p:pic>
        <p:nvPicPr>
          <p:cNvPr id="9" name="stacklay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87538"/>
            <a:ext cx="10514013" cy="422751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6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2075" y="1690687"/>
            <a:ext cx="5492781" cy="4448856"/>
          </a:xfrm>
        </p:spPr>
        <p:txBody>
          <a:bodyPr/>
          <a:lstStyle/>
          <a:p>
            <a:r>
              <a:rPr lang="en-US" dirty="0" smtClean="0"/>
              <a:t>Implementing Layout class</a:t>
            </a:r>
          </a:p>
          <a:p>
            <a:pPr lvl="1"/>
            <a:r>
              <a:rPr lang="en-US" dirty="0"/>
              <a:t> Point </a:t>
            </a:r>
            <a:r>
              <a:rPr lang="en-US" dirty="0" err="1"/>
              <a:t>computeSize</a:t>
            </a:r>
            <a:r>
              <a:rPr lang="en-US" dirty="0"/>
              <a:t> </a:t>
            </a:r>
            <a:r>
              <a:rPr lang="en-US" dirty="0" smtClean="0"/>
              <a:t>(composite</a:t>
            </a:r>
            <a:r>
              <a:rPr lang="en-US" dirty="0"/>
              <a:t>, </a:t>
            </a:r>
            <a:r>
              <a:rPr lang="en-US" dirty="0" err="1" smtClean="0"/>
              <a:t>wHint</a:t>
            </a:r>
            <a:r>
              <a:rPr lang="en-US" dirty="0"/>
              <a:t>, </a:t>
            </a:r>
            <a:r>
              <a:rPr lang="en-US" dirty="0" err="1" smtClean="0"/>
              <a:t>hHint</a:t>
            </a:r>
            <a:r>
              <a:rPr lang="en-US" dirty="0"/>
              <a:t>, </a:t>
            </a:r>
            <a:r>
              <a:rPr lang="en-US" dirty="0" smtClean="0"/>
              <a:t> </a:t>
            </a:r>
            <a:r>
              <a:rPr lang="en-US" dirty="0" err="1"/>
              <a:t>flushCache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 layout </a:t>
            </a:r>
            <a:r>
              <a:rPr lang="en-US" dirty="0" smtClean="0"/>
              <a:t>(composite</a:t>
            </a:r>
            <a:r>
              <a:rPr lang="en-US" dirty="0"/>
              <a:t>, </a:t>
            </a:r>
            <a:r>
              <a:rPr lang="en-US" dirty="0" err="1" smtClean="0"/>
              <a:t>flushCache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Advanced with </a:t>
            </a:r>
            <a:r>
              <a:rPr lang="en-US" dirty="0" err="1" smtClean="0"/>
              <a:t>LayoutData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499463" y="2155371"/>
            <a:ext cx="5854336" cy="39841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MyLayout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Layout {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protected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Point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computeSize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(Composite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composite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wHint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hHint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flushCache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protected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layout(Composite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composite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flushCache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   // </a:t>
            </a:r>
            <a:r>
              <a:rPr lang="en-US" dirty="0">
                <a:latin typeface="Consolas" panose="020B0609020204030204" pitchFamily="49" charset="0"/>
              </a:rPr>
              <a:t>your layout </a:t>
            </a:r>
            <a:r>
              <a:rPr lang="en-US" dirty="0" smtClean="0">
                <a:latin typeface="Consolas" panose="020B0609020204030204" pitchFamily="49" charset="0"/>
              </a:rPr>
              <a:t>algorithm.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86272" y="3305890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3F5FB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2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for Table Columns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TableLayout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err="1" smtClean="0"/>
              <a:t>ColumnLayoutData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ColumnPixelData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/>
              <a:t>width</a:t>
            </a:r>
          </a:p>
          <a:p>
            <a:pPr lvl="2"/>
            <a:r>
              <a:rPr lang="en-US" dirty="0" smtClean="0"/>
              <a:t> resizable</a:t>
            </a:r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addTrim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ColumnWeightData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/>
              <a:t>weight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minimumWidth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/>
              <a:t> resizable</a:t>
            </a:r>
          </a:p>
          <a:p>
            <a:r>
              <a:rPr lang="en-US" dirty="0"/>
              <a:t> </a:t>
            </a:r>
            <a:r>
              <a:rPr lang="en-US" dirty="0" err="1" smtClean="0"/>
              <a:t>TableColumnLayout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0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the </a:t>
            </a:r>
            <a:r>
              <a:rPr lang="en-US" dirty="0" smtClean="0"/>
              <a:t>Layout</a:t>
            </a:r>
          </a:p>
          <a:p>
            <a:r>
              <a:rPr lang="en-US" dirty="0" smtClean="0"/>
              <a:t>Layout in SWT</a:t>
            </a:r>
          </a:p>
          <a:p>
            <a:pPr lvl="1"/>
            <a:r>
              <a:rPr lang="en-US" dirty="0" err="1" smtClean="0"/>
              <a:t>RowLayout</a:t>
            </a:r>
            <a:endParaRPr lang="en-US" dirty="0" smtClean="0"/>
          </a:p>
          <a:p>
            <a:pPr lvl="1"/>
            <a:r>
              <a:rPr lang="en-US" dirty="0" err="1" smtClean="0"/>
              <a:t>FillLayout</a:t>
            </a:r>
            <a:endParaRPr lang="en-US" dirty="0" smtClean="0"/>
          </a:p>
          <a:p>
            <a:pPr lvl="1"/>
            <a:r>
              <a:rPr lang="en-US" dirty="0" err="1" smtClean="0"/>
              <a:t>GridLayout</a:t>
            </a:r>
            <a:endParaRPr lang="en-US" dirty="0" smtClean="0"/>
          </a:p>
          <a:p>
            <a:pPr lvl="1"/>
            <a:r>
              <a:rPr lang="en-US" dirty="0" err="1" smtClean="0"/>
              <a:t>FormLayout</a:t>
            </a:r>
            <a:endParaRPr lang="en-US" dirty="0" smtClean="0"/>
          </a:p>
          <a:p>
            <a:pPr lvl="1"/>
            <a:r>
              <a:rPr lang="en-US" dirty="0" err="1" smtClean="0"/>
              <a:t>StackLayout</a:t>
            </a:r>
            <a:endParaRPr lang="en-US" dirty="0" smtClean="0"/>
          </a:p>
          <a:p>
            <a:r>
              <a:rPr lang="en-US" smtClean="0"/>
              <a:t>Define your Layout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for Table Columns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59531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TableLayout</a:t>
            </a:r>
            <a:r>
              <a:rPr lang="en-US" dirty="0" smtClean="0"/>
              <a:t> with </a:t>
            </a:r>
            <a:r>
              <a:rPr lang="en-US" dirty="0" err="1"/>
              <a:t>ColumnPixelData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7" y="2433377"/>
            <a:ext cx="2857143" cy="190476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66651" y="2286000"/>
            <a:ext cx="5917475" cy="365633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Table(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BORDER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.setHeaderVisible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TableLayout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&lt; 3;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NONE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column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"Column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.addColumnData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ColumnPixelData</a:t>
            </a:r>
            <a:r>
              <a:rPr lang="en-US" dirty="0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(70)</a:t>
            </a:r>
            <a:r>
              <a:rPr lang="en-US" b="1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);</a:t>
            </a:r>
            <a:endParaRPr lang="en-US" b="1" dirty="0">
              <a:solidFill>
                <a:srgbClr val="000000"/>
              </a:solidFill>
              <a:highlight>
                <a:srgbClr val="D4D4D4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48149" y="4558937"/>
            <a:ext cx="1972491" cy="3135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6651" y="3108959"/>
            <a:ext cx="3396343" cy="5486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for Table Columns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59531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TableLayout</a:t>
            </a:r>
            <a:r>
              <a:rPr lang="en-US" dirty="0" smtClean="0"/>
              <a:t> with </a:t>
            </a:r>
            <a:r>
              <a:rPr lang="en-US" dirty="0" err="1"/>
              <a:t>ColumnPixelData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7" y="2433377"/>
            <a:ext cx="2857143" cy="190476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66651" y="2286000"/>
            <a:ext cx="5917475" cy="365633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Table(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BORDER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.setHeaderVisible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TableLayout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&lt; 3;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NONE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column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"Column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.addColumnData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ColumnWeightData</a:t>
            </a:r>
            <a:r>
              <a:rPr lang="en-US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(1)</a:t>
            </a:r>
            <a:r>
              <a:rPr lang="en-US" b="1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);</a:t>
            </a:r>
            <a:endParaRPr lang="en-US" b="1" dirty="0">
              <a:solidFill>
                <a:srgbClr val="000000"/>
              </a:solidFill>
              <a:highlight>
                <a:srgbClr val="D4D4D4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48149" y="4558937"/>
            <a:ext cx="1972491" cy="3135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6651" y="3108959"/>
            <a:ext cx="3396343" cy="5486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2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for Table Columns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2076" y="1690688"/>
            <a:ext cx="5257800" cy="791256"/>
          </a:xfrm>
        </p:spPr>
        <p:txBody>
          <a:bodyPr/>
          <a:lstStyle/>
          <a:p>
            <a:r>
              <a:rPr lang="en-US" dirty="0" err="1" smtClean="0"/>
              <a:t>TableColumnLayout</a:t>
            </a:r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827" y="2433377"/>
            <a:ext cx="2857143" cy="1904762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966651" y="2481944"/>
            <a:ext cx="5917475" cy="346038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Shell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Shell(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TableColumnLayout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Table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Table(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shell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BORDER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.setHeaderVisible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 &lt; 3; </a:t>
            </a:r>
            <a:r>
              <a:rPr lang="nn-NO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Consolas" panose="020B0609020204030204" pitchFamily="49" charset="0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TableColumn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Consolas" panose="020B0609020204030204" pitchFamily="49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NONE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column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"Column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.setColumnData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6A3E3E"/>
                </a:solidFill>
                <a:latin typeface="Consolas" panose="020B0609020204030204" pitchFamily="49" charset="0"/>
              </a:rPr>
              <a:t>column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ColumnWeightData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+ 1));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58091" y="2481944"/>
            <a:ext cx="4349932" cy="5343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58091" y="5146766"/>
            <a:ext cx="5512526" cy="2351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for Tree Columns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TreeColumnLayout</a:t>
            </a:r>
            <a:endParaRPr lang="en-US" dirty="0" smtClean="0"/>
          </a:p>
          <a:p>
            <a:pPr lvl="1"/>
            <a:r>
              <a:rPr lang="en-US" dirty="0"/>
              <a:t> You can only add the Layout to a container whose only child is the Tree control you want the Layout applied to. 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Don't </a:t>
            </a:r>
            <a:r>
              <a:rPr lang="en-US" dirty="0"/>
              <a:t>assign the layout directly the Tree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Skype: </a:t>
            </a:r>
            <a:r>
              <a:rPr lang="en-US" dirty="0" err="1" smtClean="0"/>
              <a:t>jin.liu.soyatec</a:t>
            </a:r>
            <a:endParaRPr lang="en-US" dirty="0"/>
          </a:p>
          <a:p>
            <a:r>
              <a:rPr lang="en-US" dirty="0" smtClean="0"/>
              <a:t>Email: jin.liu@soyatec.com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65535" y="2967335"/>
            <a:ext cx="2460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end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2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clientArea</a:t>
            </a:r>
            <a:endParaRPr lang="en-US" dirty="0" smtClean="0"/>
          </a:p>
          <a:p>
            <a:pPr lvl="1"/>
            <a:r>
              <a:rPr lang="en-US" dirty="0" smtClean="0"/>
              <a:t> margin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spacing</a:t>
            </a:r>
          </a:p>
          <a:p>
            <a:r>
              <a:rPr lang="en-US" dirty="0" err="1" smtClean="0"/>
              <a:t>LayoutData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width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height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exclude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591594"/>
            <a:ext cx="4953000" cy="2819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4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RowLayout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54D08-6B00-4C78-9A76-9528D5737B07}" type="datetime1">
              <a:rPr lang="en-US" smtClean="0"/>
              <a:pPr/>
              <a:t>2015-04-29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46656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SWT.HORIZONTAL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SWT.VERTICAL</a:t>
            </a:r>
          </a:p>
          <a:p>
            <a:r>
              <a:rPr lang="en-US" dirty="0" smtClean="0"/>
              <a:t>Margins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width and height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top, left, right and bottom</a:t>
            </a:r>
          </a:p>
          <a:p>
            <a:r>
              <a:rPr lang="en-US" dirty="0" smtClean="0"/>
              <a:t>Wrap</a:t>
            </a:r>
          </a:p>
          <a:p>
            <a:r>
              <a:rPr lang="en-US" dirty="0" smtClean="0"/>
              <a:t>Fill</a:t>
            </a:r>
          </a:p>
          <a:p>
            <a:r>
              <a:rPr lang="en-US" dirty="0" smtClean="0"/>
              <a:t>Center</a:t>
            </a:r>
          </a:p>
          <a:p>
            <a:r>
              <a:rPr lang="en-US" dirty="0" smtClean="0"/>
              <a:t>Pack</a:t>
            </a:r>
          </a:p>
          <a:p>
            <a:r>
              <a:rPr lang="en-US" dirty="0" smtClean="0"/>
              <a:t>Justify</a:t>
            </a:r>
          </a:p>
          <a:p>
            <a:r>
              <a:rPr lang="en-US" dirty="0" smtClean="0"/>
              <a:t>Spacing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037367" y="1626262"/>
            <a:ext cx="5917475" cy="4591658"/>
          </a:xfrm>
        </p:spPr>
        <p:txBody>
          <a:bodyPr>
            <a:normAutofit/>
          </a:bodyPr>
          <a:lstStyle/>
          <a:p>
            <a:r>
              <a:rPr lang="en-US" sz="20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u="sng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u="sng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.wrap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.pack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.justify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.type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SWT.</a:t>
            </a:r>
            <a:r>
              <a:rPr lang="en-US" sz="20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VERTICAL</a:t>
            </a:r>
            <a:r>
              <a:rPr lang="en-US" sz="2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.marginLeft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.marginTop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.marginRight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.marginBottom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rowLayout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.spacing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59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RowLayout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RowData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width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height</a:t>
            </a:r>
          </a:p>
          <a:p>
            <a:pPr lvl="1"/>
            <a:r>
              <a:rPr lang="en-US" dirty="0" smtClean="0"/>
              <a:t> exclude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RowData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latin typeface="Consolas" panose="020B0609020204030204" pitchFamily="49" charset="0"/>
              </a:rPr>
              <a:t>rowData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RowData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 err="1">
                <a:solidFill>
                  <a:srgbClr val="6A3E3E"/>
                </a:solidFill>
                <a:latin typeface="Consolas" panose="020B0609020204030204" pitchFamily="49" charset="0"/>
              </a:rPr>
              <a:t>rowData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50;</a:t>
            </a:r>
          </a:p>
          <a:p>
            <a:r>
              <a:rPr lang="en-US" sz="2400" dirty="0" err="1">
                <a:solidFill>
                  <a:srgbClr val="6A3E3E"/>
                </a:solidFill>
                <a:latin typeface="Consolas" panose="020B0609020204030204" pitchFamily="49" charset="0"/>
              </a:rPr>
              <a:t>rowData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latin typeface="Consolas" panose="020B0609020204030204" pitchFamily="49" charset="0"/>
              </a:rPr>
              <a:t>width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50;</a:t>
            </a:r>
          </a:p>
          <a:p>
            <a:r>
              <a:rPr lang="en-US" sz="2400" dirty="0" err="1">
                <a:solidFill>
                  <a:srgbClr val="6A3E3E"/>
                </a:solidFill>
                <a:latin typeface="Consolas" panose="020B0609020204030204" pitchFamily="49" charset="0"/>
              </a:rPr>
              <a:t>rowData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latin typeface="Consolas" panose="020B0609020204030204" pitchFamily="49" charset="0"/>
              </a:rPr>
              <a:t>exclude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49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RowLayout</a:t>
            </a:r>
            <a:endParaRPr lang="en-US" dirty="0"/>
          </a:p>
        </p:txBody>
      </p:sp>
      <p:pic>
        <p:nvPicPr>
          <p:cNvPr id="10" name="rowlay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6800" y="1825625"/>
            <a:ext cx="4978400" cy="3733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99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FillLayout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Soyatec (http://www.soyatec.com)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712076" y="1690687"/>
            <a:ext cx="5257800" cy="3351576"/>
          </a:xfrm>
        </p:spPr>
        <p:txBody>
          <a:bodyPr>
            <a:normAutofit/>
          </a:bodyPr>
          <a:lstStyle/>
          <a:p>
            <a:r>
              <a:rPr lang="en-US" dirty="0" smtClean="0"/>
              <a:t>Type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SWT.HORIZONTAL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SWT.VERTICAL</a:t>
            </a:r>
          </a:p>
          <a:p>
            <a:r>
              <a:rPr lang="en-US" dirty="0" smtClean="0"/>
              <a:t>Margin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width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height</a:t>
            </a:r>
          </a:p>
          <a:p>
            <a:r>
              <a:rPr lang="en-US" dirty="0" smtClean="0"/>
              <a:t>Spacing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436324" y="2076265"/>
            <a:ext cx="5917475" cy="2011680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FillLayout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fillLayout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FillLayout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fillLayout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SWT.</a:t>
            </a:r>
            <a:r>
              <a:rPr lang="en-US" b="1" i="1" dirty="0">
                <a:solidFill>
                  <a:srgbClr val="0000C0"/>
                </a:solidFill>
                <a:latin typeface="Consolas" panose="020B0609020204030204" pitchFamily="49" charset="0"/>
              </a:rPr>
              <a:t>VERTICAL</a:t>
            </a:r>
            <a:r>
              <a:rPr lang="en-US" b="1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fillLayout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marginHeight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fillLayout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marginWidth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nsolas" panose="020B0609020204030204" pitchFamily="49" charset="0"/>
              </a:rPr>
              <a:t>fillLayout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spacing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7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FillLayout</a:t>
            </a:r>
            <a:endParaRPr lang="en-US" dirty="0"/>
          </a:p>
        </p:txBody>
      </p:sp>
      <p:pic>
        <p:nvPicPr>
          <p:cNvPr id="11" name="filllay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4713" y="1800225"/>
            <a:ext cx="4978400" cy="3733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BA092-FD5C-4354-858D-572A2E2EEF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2015-04-29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Soyatec (http://www.soyatec.com)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Jin Liu (jin.liu@soyatec.com)</a:t>
            </a:r>
          </a:p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Skype: jin.liu.soyatec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90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GridLayout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2B2-64AC-4E12-89B0-DBE6B7BEC645}" type="datetime1">
              <a:rPr lang="en-US" smtClean="0"/>
              <a:t>2015-04-29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Soyatec (http://www.soyatec.com)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Jin Liu (jin.liu@soyatec.com)</a:t>
            </a:r>
          </a:p>
          <a:p>
            <a:r>
              <a:rPr lang="en-US" smtClean="0"/>
              <a:t>Skype: jin.liu.soyatec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Columns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numColumns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err="1" smtClean="0"/>
              <a:t>makeColumnsEqualsWidth</a:t>
            </a:r>
            <a:endParaRPr lang="en-US" dirty="0" smtClean="0"/>
          </a:p>
          <a:p>
            <a:r>
              <a:rPr lang="en-US" dirty="0" smtClean="0"/>
              <a:t>Margins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width and height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top, left, right and bottom</a:t>
            </a:r>
          </a:p>
          <a:p>
            <a:r>
              <a:rPr lang="en-US" dirty="0" err="1" smtClean="0"/>
              <a:t>Spacings</a:t>
            </a:r>
            <a:endParaRPr lang="en-US" dirty="0"/>
          </a:p>
          <a:p>
            <a:pPr lvl="1"/>
            <a:r>
              <a:rPr lang="en-US" dirty="0" smtClean="0"/>
              <a:t> horizontal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vertical</a:t>
            </a:r>
          </a:p>
          <a:p>
            <a:pPr lvl="1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GridLayout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GridLayout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numColumns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2; </a:t>
            </a:r>
          </a:p>
          <a:p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makeColumnsEqualWidth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marginHeight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marginWidth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horizontalSpacing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layout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verticalSpacing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5399638"/>
      </p:ext>
    </p:extLst>
  </p:cSld>
  <p:clrMapOvr>
    <a:masterClrMapping/>
  </p:clrMapOvr>
</p:sld>
</file>

<file path=ppt/theme/theme1.xml><?xml version="1.0" encoding="utf-8"?>
<a:theme xmlns:a="http://schemas.openxmlformats.org/drawingml/2006/main" name="Soyatec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1214</Words>
  <Application>Microsoft Office PowerPoint</Application>
  <PresentationFormat>Widescreen</PresentationFormat>
  <Paragraphs>331</Paragraphs>
  <Slides>25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Times New Roman</vt:lpstr>
      <vt:lpstr>Wingdings</vt:lpstr>
      <vt:lpstr>Soyatec Theme</vt:lpstr>
      <vt:lpstr>Eclipse Plug-in Development</vt:lpstr>
      <vt:lpstr>Contents</vt:lpstr>
      <vt:lpstr>Layout</vt:lpstr>
      <vt:lpstr>RowLayout</vt:lpstr>
      <vt:lpstr>RowLayout</vt:lpstr>
      <vt:lpstr>RowLayout</vt:lpstr>
      <vt:lpstr>FillLayout</vt:lpstr>
      <vt:lpstr>FillLayout</vt:lpstr>
      <vt:lpstr>GridLayout</vt:lpstr>
      <vt:lpstr>GridLayout</vt:lpstr>
      <vt:lpstr>GridLayout</vt:lpstr>
      <vt:lpstr>FormLayout</vt:lpstr>
      <vt:lpstr>FormLayout</vt:lpstr>
      <vt:lpstr>FormLayout</vt:lpstr>
      <vt:lpstr>FromLayout</vt:lpstr>
      <vt:lpstr>StackLayout</vt:lpstr>
      <vt:lpstr>StackLayout</vt:lpstr>
      <vt:lpstr>Custom Layout</vt:lpstr>
      <vt:lpstr>Layout for Table Columns</vt:lpstr>
      <vt:lpstr>Layout for Table Columns</vt:lpstr>
      <vt:lpstr>Layout for Table Columns</vt:lpstr>
      <vt:lpstr>Layout for Table Columns</vt:lpstr>
      <vt:lpstr>Layout for Tree Columns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 Liu</dc:creator>
  <cp:lastModifiedBy>Jin Liu</cp:lastModifiedBy>
  <cp:revision>132</cp:revision>
  <dcterms:created xsi:type="dcterms:W3CDTF">2015-04-14T08:17:08Z</dcterms:created>
  <dcterms:modified xsi:type="dcterms:W3CDTF">2015-04-29T01:39:58Z</dcterms:modified>
</cp:coreProperties>
</file>